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76" r:id="rId3"/>
    <p:sldId id="382" r:id="rId4"/>
    <p:sldId id="377" r:id="rId5"/>
    <p:sldId id="378" r:id="rId6"/>
    <p:sldId id="379" r:id="rId7"/>
    <p:sldId id="381" r:id="rId8"/>
    <p:sldId id="385" r:id="rId9"/>
    <p:sldId id="386" r:id="rId10"/>
    <p:sldId id="388" r:id="rId11"/>
    <p:sldId id="390" r:id="rId12"/>
    <p:sldId id="392" r:id="rId13"/>
    <p:sldId id="399" r:id="rId14"/>
    <p:sldId id="393" r:id="rId15"/>
    <p:sldId id="394" r:id="rId16"/>
    <p:sldId id="400" r:id="rId17"/>
    <p:sldId id="395" r:id="rId18"/>
    <p:sldId id="396" r:id="rId19"/>
    <p:sldId id="398" r:id="rId20"/>
    <p:sldId id="397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ke popm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98A7B-9FA9-46FC-9F36-97D645FADE0F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C2E63-164C-4F03-9121-17A1E7BDB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62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686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620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915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6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732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816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730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521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171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168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67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064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412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22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45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070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63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348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781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610-6002-3F40-B2AC-7C850FABBCC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58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54DCB-3C9C-4D77-9E0D-BBD4AD756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B0CB60-7EF3-4294-BE56-AA0D97A7C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B2942F-BA2E-42A1-8B56-8BCF9C10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6D4231-723A-4450-A728-4440B133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BB33C6-908D-4983-8996-10E9D751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9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210CA-0D22-443B-9F99-4FD844B4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2FB42A-4934-4743-A20E-E8ECCBC0F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848664-1674-4B84-8E4E-33A870F7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AC6426-C64D-4286-92D0-DBFDE725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9BD718-0ECB-42B3-96E7-5D348DA1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69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7A3D816-7881-4EB1-95B2-F7C16F905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347E89-AF6C-423B-AA99-460DF2473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D8FAAE-403C-4A45-9E2D-3903E47C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2C5CC3-9D2F-4CDE-BF95-82180372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70E7DD-4912-41E6-8F29-C8181C35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8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67DF9-1B0C-4D76-9E60-8C1ADDA0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E0EC49-B5E9-408C-900F-2C2C8E9A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46C56E-F17A-49CF-A69F-F54C1876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646797-101E-429A-B790-42A3B301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5669A6-2F6B-4DCD-BBF3-10D26A7A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84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4C57A-6E05-40F0-B60D-331FF676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E783D4-8915-41E9-A997-61E22364B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994D93-1C5F-462C-A489-654B7F4E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184375-9FAA-47DF-B74C-C4EF7834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A3C839-C8F8-49AC-9F7D-F0A9A87B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80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43798-7E2C-4203-B86B-E3E8B47F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B2118C-E43D-4CAF-A6C1-FCA3EAC60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DE8B71-5FB5-4BB2-99FF-9DB968F5F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DBD75B-6C72-4C57-BFA1-97D60D6C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837413-1469-460B-B840-08E174BD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75FA73-39C3-40FE-BAF2-08561A20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33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E878A-106B-429A-BB8F-87A1C7B9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C86DA7-2591-4624-A8F1-BC44957B7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192F0E-A724-46E4-B503-6F0353DE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A440EB2-C810-4574-A44C-5D1FD27E3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ECACE40-21BE-4664-99B6-39BBBA457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04669D-B2C5-4F99-BE3F-FFFC7849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DD87D3F-D65D-43E1-8C3D-E0B7DF5DE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62FB002-4907-4D51-8FAB-1F69140E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34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39895-B949-4CDE-9885-98F8FAB6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AF384DF-67E5-4958-BFD5-AB112BAB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E1EFF6A-682F-46CC-A995-96BE9AD2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5AB9C2-82F0-4C66-AC3F-4D0330E1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72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52F961-D4DB-4B8B-A98E-78553B6A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6669EC2-FCA6-4529-88E6-871B9529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3756B40-E236-4868-84CA-2D18A464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51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39425-5F50-4B16-865C-FF4B8770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86A7A6-9B38-4743-BE67-FA4EFB295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6E7066-B825-4BDE-B775-57DCA9C96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579CD-5ED0-491A-AFA4-483B8E79F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5A1E47-FACD-409A-80EB-B1766575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398DB2-623D-4553-88E7-4A8D4CAD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6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42319-D8FE-4DB9-81D4-2A60F46A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82DC06-32C1-4ACF-8121-C6C6FF41A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7CEC0F-8B04-4922-AFEE-7C39619FD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9985EE-E18D-448D-A241-03C6EA46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878378-CAB6-410B-BF6D-8849FCEA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8BA087-DBF7-426C-B6BB-AAC51EAC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0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BBBE93-4BE3-4217-8B55-B28B29F2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CC4079-4E49-4362-849C-A2B2B78CF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B31C05-8DA5-4278-9705-D13CA8BAA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D113-CDF6-4B93-9CF0-EDD04ADAF367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DCFE4A-F12B-4662-91CD-AACB3585F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684E32-F07A-43D4-9F3D-1B935DE4B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56B5-30A4-405B-BCFC-FE0F4D2C05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6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hetnieuwewonenrivierenland.n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nfo@hetnieuwewonenrivierenland.n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hetnieuwewonenrivierenland.n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16" y="5324061"/>
            <a:ext cx="3680949" cy="1390919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23900" y="0"/>
            <a:ext cx="10363200" cy="1468967"/>
          </a:xfrm>
        </p:spPr>
        <p:txBody>
          <a:bodyPr>
            <a:normAutofit/>
          </a:bodyPr>
          <a:lstStyle/>
          <a:p>
            <a:r>
              <a:rPr lang="nl-NL" sz="7200" dirty="0">
                <a:solidFill>
                  <a:srgbClr val="0070C0"/>
                </a:solidFill>
              </a:rPr>
              <a:t>Welkom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320578" y="1904177"/>
            <a:ext cx="10363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Subsidies en financieringen</a:t>
            </a:r>
          </a:p>
          <a:p>
            <a:pPr algn="ctr"/>
            <a:endParaRPr lang="nl-NL" sz="6400" dirty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Frans van der </a:t>
            </a:r>
            <a:r>
              <a:rPr lang="nl-NL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Knijff</a:t>
            </a:r>
            <a:endParaRPr lang="nl-NL" sz="4400" dirty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5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 ISDE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961272" y="1952251"/>
            <a:ext cx="715016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Check voor je aan de slag gaat</a:t>
            </a:r>
          </a:p>
          <a:p>
            <a:endParaRPr lang="nl-NL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/>
              <a:t>Het aanvraagformulier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/>
              <a:t>Doe de subsidiecheck</a:t>
            </a:r>
          </a:p>
          <a:p>
            <a:pPr marL="1257300" lvl="2" indent="-342900">
              <a:buFontTx/>
              <a:buChar char="-"/>
            </a:pPr>
            <a:r>
              <a:rPr lang="nl-NL" sz="2400" dirty="0"/>
              <a:t>Kijk op </a:t>
            </a:r>
            <a:r>
              <a:rPr lang="nl-NL" sz="2400" dirty="0">
                <a:hlinkClick r:id="rId4"/>
              </a:rPr>
              <a:t>www.hetnieuwewonenrivierenland.nl</a:t>
            </a:r>
            <a:r>
              <a:rPr lang="nl-NL" sz="2400" dirty="0"/>
              <a:t> </a:t>
            </a:r>
          </a:p>
          <a:p>
            <a:pPr lvl="2"/>
            <a:r>
              <a:rPr lang="nl-NL" sz="2400" dirty="0"/>
              <a:t>     en klik op ‘subsidies &amp; zo’ 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 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186911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Financieringen: 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961272" y="1952251"/>
            <a:ext cx="107873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dirty="0"/>
          </a:p>
          <a:p>
            <a:pPr marL="457200" indent="-457200">
              <a:buFontTx/>
              <a:buChar char="-"/>
            </a:pPr>
            <a:r>
              <a:rPr lang="nl-NL" sz="3200" dirty="0"/>
              <a:t> Nationaal </a:t>
            </a:r>
            <a:r>
              <a:rPr lang="nl-NL" sz="3200" dirty="0" err="1"/>
              <a:t>energiebespaarfonds</a:t>
            </a:r>
            <a:r>
              <a:rPr lang="nl-NL" sz="3200" dirty="0"/>
              <a:t>:</a:t>
            </a:r>
          </a:p>
          <a:p>
            <a:r>
              <a:rPr lang="nl-NL" sz="3200" dirty="0"/>
              <a:t>	</a:t>
            </a:r>
            <a:r>
              <a:rPr lang="nl-NL" sz="3200" dirty="0" err="1"/>
              <a:t>Energiebespaarlening</a:t>
            </a:r>
            <a:r>
              <a:rPr lang="nl-NL" sz="3200" dirty="0"/>
              <a:t> (landelijk)</a:t>
            </a:r>
          </a:p>
          <a:p>
            <a:endParaRPr lang="nl-NL" sz="3200" dirty="0"/>
          </a:p>
          <a:p>
            <a:pPr marL="457200" indent="-457200">
              <a:buFontTx/>
              <a:buChar char="-"/>
            </a:pPr>
            <a:r>
              <a:rPr lang="nl-NL" sz="3200" dirty="0"/>
              <a:t> Stimuleringsfonds Volkshuisvesting </a:t>
            </a:r>
            <a:r>
              <a:rPr lang="nl-NL" sz="3200" dirty="0" err="1"/>
              <a:t>SVn</a:t>
            </a:r>
            <a:endParaRPr lang="nl-NL" sz="3200" dirty="0"/>
          </a:p>
          <a:p>
            <a:r>
              <a:rPr lang="nl-NL" sz="3200" dirty="0"/>
              <a:t>	Duurzaamheidslening (gemeente)</a:t>
            </a:r>
          </a:p>
          <a:p>
            <a:endParaRPr lang="nl-NL" sz="3200" dirty="0"/>
          </a:p>
          <a:p>
            <a:pPr marL="457200" indent="-457200">
              <a:buFontTx/>
              <a:buChar char="-"/>
            </a:pPr>
            <a:r>
              <a:rPr lang="nl-NL" sz="3200" dirty="0"/>
              <a:t> Commerciële leningen</a:t>
            </a:r>
          </a:p>
        </p:txBody>
      </p:sp>
    </p:spTree>
    <p:extLst>
      <p:ext uri="{BB962C8B-B14F-4D97-AF65-F5344CB8AC3E}">
        <p14:creationId xmlns:p14="http://schemas.microsoft.com/office/powerpoint/2010/main" val="291914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</a:t>
            </a:r>
            <a:r>
              <a:rPr lang="nl-NL" sz="4267" dirty="0" err="1">
                <a:solidFill>
                  <a:schemeClr val="accent1"/>
                </a:solidFill>
                <a:latin typeface="Georgia"/>
                <a:cs typeface="Georgia"/>
              </a:rPr>
              <a:t>Energiebespaarlening</a:t>
            </a:r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 (landelijk) 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163573" y="2850467"/>
            <a:ext cx="937679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Lening van € 2.500 tot € 25.000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tegen aantrekkelijke rente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om energiebesparende maatregelen te financieren.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Bij zeer energiezuinig of 0 op de meter: tot € 65.000 </a:t>
            </a:r>
          </a:p>
          <a:p>
            <a:r>
              <a:rPr lang="nl-NL" sz="3200" dirty="0"/>
              <a:t>		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1678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</a:t>
            </a:r>
            <a:r>
              <a:rPr lang="nl-NL" sz="4267" dirty="0" err="1">
                <a:solidFill>
                  <a:schemeClr val="accent1"/>
                </a:solidFill>
                <a:latin typeface="Georgia"/>
                <a:cs typeface="Georgia"/>
              </a:rPr>
              <a:t>Energiebespaarlening</a:t>
            </a:r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 (landelijk) 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985548" y="2324485"/>
            <a:ext cx="95324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		</a:t>
            </a:r>
          </a:p>
          <a:p>
            <a:r>
              <a:rPr lang="nl-NL" sz="3200" dirty="0"/>
              <a:t>De </a:t>
            </a:r>
            <a:r>
              <a:rPr lang="nl-NL" sz="3200" u="sng" dirty="0"/>
              <a:t>belangrijkste</a:t>
            </a:r>
            <a:r>
              <a:rPr lang="nl-NL" sz="3200" dirty="0"/>
              <a:t> voorwaarden: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Voor eigenaar/bewoner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Alleen maatregelen van de maatregelenlijst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Moet uitgevoerd worden door aannemer/installateur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Toetsing door BKR</a:t>
            </a:r>
          </a:p>
        </p:txBody>
      </p:sp>
    </p:spTree>
    <p:extLst>
      <p:ext uri="{BB962C8B-B14F-4D97-AF65-F5344CB8AC3E}">
        <p14:creationId xmlns:p14="http://schemas.microsoft.com/office/powerpoint/2010/main" val="4007885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</a:t>
            </a:r>
            <a:r>
              <a:rPr lang="nl-NL" sz="4267" dirty="0" err="1">
                <a:solidFill>
                  <a:schemeClr val="accent1"/>
                </a:solidFill>
                <a:latin typeface="Georgia"/>
                <a:cs typeface="Georgia"/>
              </a:rPr>
              <a:t>Energiebespaarlening</a:t>
            </a:r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 (landelijk) 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938594" y="2575338"/>
            <a:ext cx="103148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Rente en aflossingsmogelijkheden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Rentepercentages van 1,4 tot 2,1 (vast gedurende looptijd)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Looptijden 5, 10 of 15 jaar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Persoonlijke lening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Geen kosten bij afsluiten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Altijd boetevrij aflossen</a:t>
            </a:r>
          </a:p>
        </p:txBody>
      </p:sp>
    </p:spTree>
    <p:extLst>
      <p:ext uri="{BB962C8B-B14F-4D97-AF65-F5344CB8AC3E}">
        <p14:creationId xmlns:p14="http://schemas.microsoft.com/office/powerpoint/2010/main" val="347415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Duurzaamheidslening (Gemeente West Betuwe)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042193" y="3026529"/>
            <a:ext cx="93060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Lening van € 2.500 tot € 25.000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aantrekkelijke rente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om energiebesparende maatregelen te financieren. </a:t>
            </a:r>
          </a:p>
        </p:txBody>
      </p:sp>
    </p:spTree>
    <p:extLst>
      <p:ext uri="{BB962C8B-B14F-4D97-AF65-F5344CB8AC3E}">
        <p14:creationId xmlns:p14="http://schemas.microsoft.com/office/powerpoint/2010/main" val="1980796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Duurzaamheidslening (Gemeente West Betuwe)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936996" y="2735217"/>
            <a:ext cx="953241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600" dirty="0"/>
          </a:p>
          <a:p>
            <a:r>
              <a:rPr lang="nl-NL" sz="3200" dirty="0"/>
              <a:t>De </a:t>
            </a:r>
            <a:r>
              <a:rPr lang="nl-NL" sz="3200" u="sng" dirty="0"/>
              <a:t>belangrijkste</a:t>
            </a:r>
            <a:r>
              <a:rPr lang="nl-NL" sz="3200" dirty="0"/>
              <a:t> voorwaarden: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Voor eigenaar/bewoner of huurder.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Alleen maatregelen van de maatregelenlijst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Moet uitgevoerd worden door aannemer/installateur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Toetsing door BKR</a:t>
            </a:r>
          </a:p>
        </p:txBody>
      </p:sp>
    </p:spTree>
    <p:extLst>
      <p:ext uri="{BB962C8B-B14F-4D97-AF65-F5344CB8AC3E}">
        <p14:creationId xmlns:p14="http://schemas.microsoft.com/office/powerpoint/2010/main" val="226792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Duurzaamheidslening 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610736" y="2213282"/>
            <a:ext cx="96377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Rente en aflossingsmogelijkheden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Rentepercentage van 1,6 (vast gedurende looptijd)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Looptijd 10 jaar (tot € 5.000) en 15 jaar (vanaf € 5.000)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Persoonlijke lening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Geen kosten bij afsluiten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/>
              <a:t>Altijd boetevrij aflossen</a:t>
            </a:r>
          </a:p>
        </p:txBody>
      </p:sp>
    </p:spTree>
    <p:extLst>
      <p:ext uri="{BB962C8B-B14F-4D97-AF65-F5344CB8AC3E}">
        <p14:creationId xmlns:p14="http://schemas.microsoft.com/office/powerpoint/2010/main" val="4185792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Financieringen- Commercieel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656617" y="1908558"/>
            <a:ext cx="110334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Ook banken bieden duurzaamheidsleningen 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/>
              <a:t>BV Duurzaamheidslening RABO Bank, Green </a:t>
            </a:r>
            <a:r>
              <a:rPr lang="nl-NL" sz="3200" dirty="0" err="1"/>
              <a:t>Loans</a:t>
            </a:r>
            <a:r>
              <a:rPr lang="nl-NL" sz="3200" dirty="0"/>
              <a:t> ABN AMRO</a:t>
            </a:r>
          </a:p>
          <a:p>
            <a:endParaRPr lang="nl-NL" sz="32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091" y="4050577"/>
            <a:ext cx="6673940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73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16157" y="280751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Aan de slag – Een voorbeeld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090744" y="1230830"/>
            <a:ext cx="825899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Verduurzamen koopwoning van label G naar C</a:t>
            </a:r>
          </a:p>
          <a:p>
            <a:r>
              <a:rPr lang="nl-NL" sz="3200" dirty="0"/>
              <a:t>Kosten verduurzaming 			€ 15.000</a:t>
            </a:r>
          </a:p>
          <a:p>
            <a:endParaRPr lang="nl-NL" sz="3200" dirty="0"/>
          </a:p>
          <a:p>
            <a:r>
              <a:rPr lang="nl-NL" sz="3200" dirty="0"/>
              <a:t>SEEH subsidie 20% van € 15.000 is 	€    3.000</a:t>
            </a:r>
          </a:p>
          <a:p>
            <a:r>
              <a:rPr lang="nl-NL" sz="3200" dirty="0"/>
              <a:t>Eigen geld						€    2.000</a:t>
            </a:r>
          </a:p>
          <a:p>
            <a:r>
              <a:rPr lang="nl-NL" sz="3200" dirty="0"/>
              <a:t>Duurzaamheidslening West Betuwe	€  10.000</a:t>
            </a:r>
          </a:p>
          <a:p>
            <a:r>
              <a:rPr lang="nl-NL" sz="3200" dirty="0"/>
              <a:t>Kosten lening per jaar 12 x € 62,53	€        750</a:t>
            </a:r>
          </a:p>
          <a:p>
            <a:endParaRPr lang="nl-NL" sz="3200" dirty="0"/>
          </a:p>
          <a:p>
            <a:r>
              <a:rPr lang="nl-NL" sz="3200" dirty="0"/>
              <a:t>Besparing energiekosten per jaar		€     1.200</a:t>
            </a:r>
          </a:p>
          <a:p>
            <a:endParaRPr lang="nl-NL" sz="3200" dirty="0"/>
          </a:p>
          <a:p>
            <a:r>
              <a:rPr lang="nl-NL" sz="2800" dirty="0"/>
              <a:t>Bron ECN/EIB	</a:t>
            </a:r>
          </a:p>
        </p:txBody>
      </p:sp>
    </p:spTree>
    <p:extLst>
      <p:ext uri="{BB962C8B-B14F-4D97-AF65-F5344CB8AC3E}">
        <p14:creationId xmlns:p14="http://schemas.microsoft.com/office/powerpoint/2010/main" val="78157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“Maar…hoe betaal ik het?”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739788" y="2192942"/>
            <a:ext cx="9504974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Eigen spaargeld  </a:t>
            </a:r>
          </a:p>
          <a:p>
            <a:r>
              <a:rPr lang="nl-NL" dirty="0"/>
              <a:t>Investeren in je huis levert meer op dan je spaarrekening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sz="3200" dirty="0"/>
              <a:t>Subsidies </a:t>
            </a:r>
          </a:p>
          <a:p>
            <a:r>
              <a:rPr lang="nl-NL" sz="2000" dirty="0"/>
              <a:t>Je krijgt een gedeelte van je investering terug van de overheid</a:t>
            </a:r>
            <a:endParaRPr lang="nl-NL" sz="3200" dirty="0"/>
          </a:p>
          <a:p>
            <a:endParaRPr lang="nl-NL" sz="3200" dirty="0"/>
          </a:p>
          <a:p>
            <a:r>
              <a:rPr lang="nl-NL" sz="3200" dirty="0"/>
              <a:t>Financieringsregelingen</a:t>
            </a:r>
          </a:p>
          <a:p>
            <a:r>
              <a:rPr lang="nl-NL" sz="2000" dirty="0"/>
              <a:t>Je kunt geld lenen van de overheid of banken, speciaal voor het verduurzamen van je huis.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46784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Vragen?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021458" y="1819086"/>
            <a:ext cx="715702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Stel ze nu</a:t>
            </a:r>
          </a:p>
          <a:p>
            <a:endParaRPr lang="nl-NL" sz="3200" dirty="0"/>
          </a:p>
          <a:p>
            <a:r>
              <a:rPr lang="nl-NL" sz="3200" dirty="0"/>
              <a:t>Of neem contact op met het energieloket </a:t>
            </a:r>
          </a:p>
          <a:p>
            <a:r>
              <a:rPr lang="nl-NL" sz="3200" dirty="0"/>
              <a:t>Het Nieuwe Wonen Rivierenland</a:t>
            </a:r>
          </a:p>
          <a:p>
            <a:endParaRPr lang="nl-NL" sz="3200" dirty="0"/>
          </a:p>
          <a:p>
            <a:r>
              <a:rPr lang="nl-NL" sz="2400" dirty="0">
                <a:latin typeface="Georgia" panose="02040502050405020303" pitchFamily="18" charset="0"/>
              </a:rPr>
              <a:t>Telefonisch: 0345-50 40 12</a:t>
            </a:r>
          </a:p>
          <a:p>
            <a:endParaRPr lang="nl-NL" sz="2400" dirty="0">
              <a:latin typeface="Georgia" panose="02040502050405020303" pitchFamily="18" charset="0"/>
            </a:endParaRPr>
          </a:p>
          <a:p>
            <a:r>
              <a:rPr lang="nl-NL" sz="2400" u="sng" dirty="0">
                <a:latin typeface="Georgia" panose="02040502050405020303" pitchFamily="18" charset="0"/>
                <a:hlinkClick r:id="rId4"/>
              </a:rPr>
              <a:t>info@hetnieuwewonenrivierenland.nl</a:t>
            </a:r>
            <a:endParaRPr lang="nl-NL" sz="2400" u="sng" dirty="0">
              <a:latin typeface="Georgia" panose="02040502050405020303" pitchFamily="18" charset="0"/>
            </a:endParaRPr>
          </a:p>
          <a:p>
            <a:endParaRPr lang="nl-NL" sz="2400" u="sng" dirty="0">
              <a:latin typeface="Georgia" panose="02040502050405020303" pitchFamily="18" charset="0"/>
            </a:endParaRPr>
          </a:p>
          <a:p>
            <a:r>
              <a:rPr lang="nl-NL" sz="2400" u="sng" dirty="0">
                <a:latin typeface="Georgia" panose="02040502050405020303" pitchFamily="18" charset="0"/>
              </a:rPr>
              <a:t>www.HetNieuweWonenRivierenland.nl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30643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739788" y="2192942"/>
            <a:ext cx="68322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SEEH-Subsidie</a:t>
            </a:r>
          </a:p>
          <a:p>
            <a:r>
              <a:rPr lang="nl-NL" sz="2000" dirty="0"/>
              <a:t>Voor isolerende maatregelen</a:t>
            </a:r>
          </a:p>
          <a:p>
            <a:endParaRPr lang="nl-NL" sz="3200" dirty="0"/>
          </a:p>
          <a:p>
            <a:r>
              <a:rPr lang="nl-NL" sz="3200" dirty="0"/>
              <a:t>ISDE-Subsidie</a:t>
            </a:r>
            <a:endParaRPr lang="nl-NL" sz="2000" dirty="0"/>
          </a:p>
          <a:p>
            <a:r>
              <a:rPr lang="nl-NL" sz="2000" dirty="0"/>
              <a:t>Voor </a:t>
            </a:r>
            <a:r>
              <a:rPr lang="nl-NL" dirty="0"/>
              <a:t>zonneboilers, warmtepompen, biomassaketels en </a:t>
            </a:r>
            <a:r>
              <a:rPr lang="nl-NL" dirty="0" err="1"/>
              <a:t>pelletkachels</a:t>
            </a:r>
            <a:r>
              <a:rPr lang="nl-NL" b="1" dirty="0"/>
              <a:t>.</a:t>
            </a:r>
            <a:endParaRPr lang="nl-NL" sz="20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65855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Subsidies-SEEH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284646" y="2043759"/>
            <a:ext cx="933210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SEEH-subsidie</a:t>
            </a:r>
          </a:p>
          <a:p>
            <a:r>
              <a:rPr lang="nl-NL" sz="2400" dirty="0"/>
              <a:t>Tot 20% subsidie als je minimaal 2 isolerende maatregelen laat uitvoeren.</a:t>
            </a:r>
          </a:p>
          <a:p>
            <a:endParaRPr lang="nl-NL" sz="2400" dirty="0"/>
          </a:p>
          <a:p>
            <a:r>
              <a:rPr lang="nl-NL" sz="2400" b="1" dirty="0"/>
              <a:t>Welke isolerende maatregelen tellen mee?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Dakisolatie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Spouwmuurisolatie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Gevelisolatie ( binnen of buiten)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Vloerisolatie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Bodemisolatie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HR++ glas of triple glas.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 </a:t>
            </a:r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28137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Subsidies-SEEH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151610" y="1595021"/>
            <a:ext cx="1016695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/>
          </a:p>
          <a:p>
            <a:r>
              <a:rPr lang="nl-NL" sz="3200" dirty="0"/>
              <a:t>De belangrijkste voorwaarden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Voor woningeigenaren en vereniging van eigenaren.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Tenminste twee isolerende maatregelen uitvoeren.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Uitgevoerd door een geregistreerd extern bedrijf (dus niet zelf!)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Subsidie kan pas aangevraagd worden </a:t>
            </a:r>
            <a:r>
              <a:rPr lang="nl-NL" sz="2400" i="1" dirty="0"/>
              <a:t>nadat </a:t>
            </a:r>
            <a:r>
              <a:rPr lang="nl-NL" sz="2400" dirty="0"/>
              <a:t>de maatregelen uitgevoerd zijn. </a:t>
            </a:r>
          </a:p>
          <a:p>
            <a:endParaRPr lang="nl-NL" sz="24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9227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 SEEH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443382" y="1677122"/>
            <a:ext cx="1156072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/>
          </a:p>
          <a:p>
            <a:r>
              <a:rPr lang="nl-NL" sz="3200" dirty="0"/>
              <a:t>De belangrijkste voorwaarden - vervolg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Jouw eigen </a:t>
            </a:r>
            <a:r>
              <a:rPr lang="nl-NL" sz="2400" i="1" dirty="0"/>
              <a:t>bestaande </a:t>
            </a:r>
            <a:r>
              <a:rPr lang="nl-NL" sz="2400" dirty="0"/>
              <a:t>woning moet je hoofdverblijfplaats zijn.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Alleen subsidie voor maatregelen na 15 augustus 2019 uitgevoerd.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isolatiemaatregelen moeten voldoen aan de minimale eisen m.b.t. de isolatiewaarde </a:t>
            </a:r>
          </a:p>
          <a:p>
            <a:r>
              <a:rPr lang="nl-NL" sz="2400" dirty="0"/>
              <a:t>      (zie aanvraag  formulier).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Je moet een minimaal aantal m2 per maatregel laten uitvoeren .</a:t>
            </a:r>
          </a:p>
          <a:p>
            <a:endParaRPr lang="nl-NL" sz="2400" dirty="0"/>
          </a:p>
          <a:p>
            <a:r>
              <a:rPr lang="nl-NL" sz="2400" dirty="0"/>
              <a:t> 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13531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 SEEH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666006" y="2036718"/>
            <a:ext cx="668849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Check voor je aan de slag gaat</a:t>
            </a:r>
          </a:p>
          <a:p>
            <a:endParaRPr lang="nl-NL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Het aanvraagformulier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Doe de subsidiecheck</a:t>
            </a:r>
          </a:p>
          <a:p>
            <a:pPr marL="800100" lvl="1" indent="-342900">
              <a:buFontTx/>
              <a:buChar char="-"/>
            </a:pPr>
            <a:r>
              <a:rPr lang="nl-NL" sz="2400" dirty="0"/>
              <a:t>Kijk op </a:t>
            </a:r>
            <a:r>
              <a:rPr lang="nl-NL" sz="2400" dirty="0">
                <a:hlinkClick r:id="rId4"/>
              </a:rPr>
              <a:t>www.hetnieuwewonenrivierenland.nl</a:t>
            </a:r>
            <a:r>
              <a:rPr lang="nl-NL" sz="2400" dirty="0"/>
              <a:t> </a:t>
            </a:r>
          </a:p>
          <a:p>
            <a:pPr lvl="1"/>
            <a:r>
              <a:rPr lang="nl-NL" sz="2400" dirty="0"/>
              <a:t>     en klik op ‘subsidies &amp; zo’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57555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Subsidies-ISDE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284646" y="2043759"/>
            <a:ext cx="71122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ISDE-subsidie</a:t>
            </a:r>
          </a:p>
          <a:p>
            <a:r>
              <a:rPr lang="nl-NL" sz="2400" dirty="0"/>
              <a:t>Voor energiebesparende maatregelen.</a:t>
            </a:r>
          </a:p>
          <a:p>
            <a:endParaRPr lang="nl-NL" sz="2400" dirty="0"/>
          </a:p>
          <a:p>
            <a:r>
              <a:rPr lang="nl-NL" sz="2400" b="1" dirty="0"/>
              <a:t>Welke isolerende maatregelen tellen mee?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Warmtepomp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Pelletkachel of –ketel (nog tot en met 31 december!)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Zonneboiler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6607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56617" y="637709"/>
            <a:ext cx="9960135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267" dirty="0">
                <a:solidFill>
                  <a:schemeClr val="accent1"/>
                </a:solidFill>
                <a:latin typeface="Georgia"/>
                <a:cs typeface="Georgia"/>
              </a:rPr>
              <a:t>Subsidies-ISDE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303CC762-8588-418B-9B9C-0700FD235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031" y="5969849"/>
            <a:ext cx="4156587" cy="706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71B9F8-7AA6-4A13-AE30-175AAEF28A31}"/>
              </a:ext>
            </a:extLst>
          </p:cNvPr>
          <p:cNvSpPr txBox="1"/>
          <p:nvPr/>
        </p:nvSpPr>
        <p:spPr>
          <a:xfrm>
            <a:off x="1346819" y="1964353"/>
            <a:ext cx="691990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/>
          </a:p>
          <a:p>
            <a:r>
              <a:rPr lang="nl-NL" sz="2400" dirty="0"/>
              <a:t>De belangrijkste voorwaarden: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Apparaat moet op de apparatenlijst staan.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Apparaat moet in eigendom bewoner zijn.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Eerst kopen en </a:t>
            </a:r>
            <a:r>
              <a:rPr lang="nl-NL" sz="2400" u="sng" dirty="0"/>
              <a:t>laten</a:t>
            </a:r>
            <a:r>
              <a:rPr lang="nl-NL" sz="2400" dirty="0"/>
              <a:t> installeren.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Aanvraag subsidie binnen 6 maanden na installatie </a:t>
            </a:r>
          </a:p>
          <a:p>
            <a:endParaRPr lang="nl-NL" sz="24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046929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684</Words>
  <Application>Microsoft Office PowerPoint</Application>
  <PresentationFormat>Breedbeeld</PresentationFormat>
  <Paragraphs>191</Paragraphs>
  <Slides>20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Kantoorthema</vt:lpstr>
      <vt:lpstr>Welkom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Actueel</dc:title>
  <dc:creator>marijke popma</dc:creator>
  <cp:lastModifiedBy>marijke popma</cp:lastModifiedBy>
  <cp:revision>27</cp:revision>
  <dcterms:created xsi:type="dcterms:W3CDTF">2019-10-16T14:46:27Z</dcterms:created>
  <dcterms:modified xsi:type="dcterms:W3CDTF">2019-11-21T09:15:07Z</dcterms:modified>
</cp:coreProperties>
</file>